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6" r:id="rId20"/>
    <p:sldId id="276" r:id="rId21"/>
    <p:sldId id="279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1F0C"/>
    <a:srgbClr val="F4DDA1"/>
    <a:srgbClr val="E6E0D9"/>
    <a:srgbClr val="A76026"/>
    <a:srgbClr val="D6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4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4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4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5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2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4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0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nrippner/fips-to-zip-code-crosswalk" TargetMode="External"/><Relationship Id="rId4" Type="http://schemas.openxmlformats.org/officeDocument/2006/relationships/hyperlink" Target="https://www.census.gov/geo/maps-data/data/cbf/cbf_zcta.html" TargetMode="External"/><Relationship Id="rId5" Type="http://schemas.openxmlformats.org/officeDocument/2006/relationships/hyperlink" Target="https://s3.amazonaws.com/general-coffee/the_general/index.html" TargetMode="External"/><Relationship Id="rId6" Type="http://schemas.openxmlformats.org/officeDocument/2006/relationships/hyperlink" Target="https://github.com/tmthyjames/general_prez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ensus.gov/programs-surveys/cbp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easybib.com/guides/citation-guides/mla-format/how-to-cite-a-website-mla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451F0C"/>
                </a:solidFill>
              </a:rPr>
              <a:t>Room For One More?</a:t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b_low_fr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5053"/>
            <a:ext cx="7831860" cy="38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Variables of Interest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/>
              <a:t>1) Percent of citizens with high school diploma but no degree</a:t>
            </a:r>
          </a:p>
          <a:p>
            <a:pPr algn="l"/>
            <a:r>
              <a:rPr lang="en-US" sz="1600" dirty="0" smtClean="0"/>
              <a:t>2) Percent of citizens with bachelor's degree or higher</a:t>
            </a:r>
          </a:p>
          <a:p>
            <a:pPr algn="l"/>
            <a:r>
              <a:rPr lang="en-US" sz="1600" dirty="0" smtClean="0"/>
              <a:t>3) Population Density</a:t>
            </a:r>
          </a:p>
          <a:p>
            <a:pPr algn="l"/>
            <a:r>
              <a:rPr lang="en-US" sz="1600" dirty="0" smtClean="0"/>
              <a:t>4) Number of new homes</a:t>
            </a:r>
          </a:p>
          <a:p>
            <a:pPr algn="l"/>
            <a:r>
              <a:rPr lang="en-US" sz="1600" dirty="0" smtClean="0"/>
              <a:t>5) Number of hotels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53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High School Diploma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3" name="Picture 2" descr="high_sch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0" y="2074157"/>
            <a:ext cx="8195075" cy="3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1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College Degree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" name="Picture 3" descr="ba_deg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6" y="1947195"/>
            <a:ext cx="8211865" cy="38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2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Number of New Homes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3" name="Picture 2" descr="new_ho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2" y="1813948"/>
            <a:ext cx="8221663" cy="38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7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Number of Hotels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" name="Picture 3" descr="hotels_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66" y="1706027"/>
            <a:ext cx="8215411" cy="3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2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Regressions to Determine Which Zip Codes are Best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/>
              <a:t>• Multiple Linear Regression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• </a:t>
            </a:r>
            <a:r>
              <a:rPr lang="en-US" sz="1600" dirty="0" err="1" smtClean="0"/>
              <a:t>Quantile</a:t>
            </a:r>
            <a:r>
              <a:rPr lang="en-US" sz="1600" dirty="0" smtClean="0"/>
              <a:t> Regression (more on this later)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• Logistic Regression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543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Multiple Linear Regression, to Determine What is Significant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3"/>
            <a:ext cx="6400800" cy="3465019"/>
          </a:xfrm>
        </p:spPr>
        <p:txBody>
          <a:bodyPr>
            <a:noAutofit/>
          </a:bodyPr>
          <a:lstStyle/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r>
              <a:rPr lang="en-US" sz="1600" dirty="0" smtClean="0"/>
              <a:t>Adjusted R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: 0.596</a:t>
            </a:r>
          </a:p>
          <a:p>
            <a:pPr algn="l"/>
            <a:endParaRPr lang="it-IT" sz="1400" dirty="0" smtClean="0"/>
          </a:p>
          <a:p>
            <a:pPr algn="l"/>
            <a:r>
              <a:rPr lang="it-IT" sz="1400" dirty="0" smtClean="0"/>
              <a:t>			 	</a:t>
            </a:r>
            <a:r>
              <a:rPr lang="it-IT" sz="1400" dirty="0" err="1" smtClean="0"/>
              <a:t>coef</a:t>
            </a:r>
            <a:r>
              <a:rPr lang="it-IT" sz="1400" dirty="0" smtClean="0"/>
              <a:t>	    	</a:t>
            </a:r>
            <a:r>
              <a:rPr lang="it-IT" sz="1400" dirty="0" err="1" smtClean="0"/>
              <a:t>std</a:t>
            </a:r>
            <a:r>
              <a:rPr lang="it-IT" sz="1400" dirty="0" smtClean="0"/>
              <a:t> </a:t>
            </a:r>
            <a:r>
              <a:rPr lang="it-IT" sz="1400" dirty="0" err="1" smtClean="0"/>
              <a:t>err</a:t>
            </a:r>
            <a:r>
              <a:rPr lang="it-IT" sz="1400" dirty="0" smtClean="0"/>
              <a:t>	t		</a:t>
            </a:r>
            <a:r>
              <a:rPr lang="it-IT" sz="1400" dirty="0" err="1" smtClean="0"/>
              <a:t>P</a:t>
            </a:r>
            <a:r>
              <a:rPr lang="it-IT" sz="1400" dirty="0" smtClean="0"/>
              <a:t>&gt;|t|			</a:t>
            </a:r>
          </a:p>
          <a:p>
            <a:pPr algn="l"/>
            <a:r>
              <a:rPr lang="it-IT" sz="1400" dirty="0" err="1" smtClean="0"/>
              <a:t>Intercept</a:t>
            </a:r>
            <a:r>
              <a:rPr lang="it-IT" sz="1400" dirty="0" smtClean="0"/>
              <a:t>		 	0.3586</a:t>
            </a:r>
            <a:r>
              <a:rPr lang="it-IT" sz="1400" dirty="0"/>
              <a:t>	</a:t>
            </a:r>
            <a:r>
              <a:rPr lang="it-IT" sz="1400" dirty="0" smtClean="0"/>
              <a:t>0.118		3.045		0.002</a:t>
            </a:r>
            <a:br>
              <a:rPr lang="it-IT" sz="1400" dirty="0" smtClean="0"/>
            </a:br>
            <a:r>
              <a:rPr lang="it-IT" sz="1400" dirty="0" err="1" smtClean="0"/>
              <a:t>new_homes</a:t>
            </a:r>
            <a:r>
              <a:rPr lang="it-IT" sz="1400" dirty="0" smtClean="0"/>
              <a:t>		 	0.0104	0.003		3.199		0.001</a:t>
            </a:r>
          </a:p>
          <a:p>
            <a:pPr algn="l"/>
            <a:r>
              <a:rPr lang="it-IT" sz="1400" dirty="0" smtClean="0"/>
              <a:t>Hotels		 	0.0286	0.002		14.282	0.000</a:t>
            </a:r>
          </a:p>
          <a:p>
            <a:pPr algn="l"/>
            <a:r>
              <a:rPr lang="it-IT" sz="1400" dirty="0" smtClean="0"/>
              <a:t>HC03_VC88		 	-0.0107	0.003		-3.898	0.000	</a:t>
            </a:r>
          </a:p>
          <a:p>
            <a:pPr algn="l"/>
            <a:r>
              <a:rPr lang="it-IT" sz="1400" dirty="0" err="1" smtClean="0"/>
              <a:t>population_density</a:t>
            </a:r>
            <a:r>
              <a:rPr lang="it-IT" sz="1400" dirty="0" smtClean="0"/>
              <a:t> 	1.481e-05	1.42e-05	1.044		0.297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504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Regression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09209" y="2862842"/>
            <a:ext cx="6400800" cy="3465019"/>
          </a:xfrm>
        </p:spPr>
        <p:txBody>
          <a:bodyPr>
            <a:noAutofit/>
          </a:bodyPr>
          <a:lstStyle/>
          <a:p>
            <a:pPr algn="l"/>
            <a:endParaRPr lang="en-US" sz="1600" dirty="0" smtClean="0"/>
          </a:p>
          <a:p>
            <a:pPr algn="l"/>
            <a:r>
              <a:rPr lang="hr-HR" sz="1600" dirty="0" smtClean="0"/>
              <a:t>			coef		std err		z		P&gt;|z|</a:t>
            </a:r>
          </a:p>
          <a:p>
            <a:pPr algn="l"/>
            <a:r>
              <a:rPr lang="en-US" sz="1600" dirty="0" smtClean="0"/>
              <a:t>C</a:t>
            </a:r>
            <a:r>
              <a:rPr lang="hr-HR" sz="1600" dirty="0" smtClean="0"/>
              <a:t>onst		-3.2080	0.033	-98.027	          0.000</a:t>
            </a:r>
          </a:p>
          <a:p>
            <a:pPr algn="l"/>
            <a:r>
              <a:rPr lang="hr-HR" sz="1600" dirty="0" smtClean="0"/>
              <a:t>HC03_VC96	0.0588	0.001	62.877		0.000</a:t>
            </a:r>
          </a:p>
          <a:p>
            <a:pPr algn="l"/>
            <a:r>
              <a:rPr lang="en-US" sz="1600" dirty="0" smtClean="0"/>
              <a:t>HC03_VC88    	-0.0988     0.002   	-64.464      		0.000</a:t>
            </a:r>
          </a:p>
          <a:p>
            <a:pPr algn="l"/>
            <a:r>
              <a:rPr lang="de-DE" sz="1600" dirty="0" err="1" smtClean="0"/>
              <a:t>hotels</a:t>
            </a:r>
            <a:r>
              <a:rPr lang="de-DE" sz="1600" dirty="0" smtClean="0"/>
              <a:t>         	0.0832      0.001     	75.188      		0.000</a:t>
            </a:r>
          </a:p>
          <a:p>
            <a:pPr algn="l"/>
            <a:r>
              <a:rPr lang="de-DE" sz="1600" dirty="0" err="1" smtClean="0"/>
              <a:t>new_homes</a:t>
            </a:r>
            <a:r>
              <a:rPr lang="de-DE" sz="1600" dirty="0" smtClean="0"/>
              <a:t>      	0.0946      0.001    	73.499      		0.000</a:t>
            </a:r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527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Regression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o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59" y="1685045"/>
            <a:ext cx="6900496" cy="46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</a:t>
            </a:r>
            <a:r>
              <a:rPr lang="en-US" sz="4000" dirty="0" smtClean="0">
                <a:solidFill>
                  <a:srgbClr val="451F0C"/>
                </a:solidFill>
              </a:rPr>
              <a:t>Regression as Store Location Strategy</a:t>
            </a:r>
            <a:r>
              <a:rPr lang="en-US" sz="4000" dirty="0" smtClean="0">
                <a:solidFill>
                  <a:srgbClr val="451F0C"/>
                </a:solidFill>
              </a:rPr>
              <a:t/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4732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• False positives can help determine what the best locations will be.</a:t>
            </a:r>
            <a:endParaRPr lang="en-US" dirty="0"/>
          </a:p>
          <a:p>
            <a:pPr algn="l"/>
            <a:r>
              <a:rPr lang="en-US" dirty="0" smtClean="0"/>
              <a:t>• The highest likelihood false positives are a great place to start</a:t>
            </a:r>
          </a:p>
          <a:p>
            <a:pPr algn="l"/>
            <a:r>
              <a:rPr lang="en-US" dirty="0" smtClean="0"/>
              <a:t>• 807 false positives with likelihood of 0.55 or greater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9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51F0C"/>
                </a:solidFill>
              </a:rPr>
              <a:t>The Problem:</a:t>
            </a:r>
            <a:br>
              <a:rPr lang="en-US" dirty="0" smtClean="0">
                <a:solidFill>
                  <a:srgbClr val="451F0C"/>
                </a:solidFill>
              </a:rPr>
            </a:br>
            <a:r>
              <a:rPr lang="en-US" dirty="0" smtClean="0">
                <a:solidFill>
                  <a:srgbClr val="451F0C"/>
                </a:solidFill>
              </a:rPr>
              <a:t>Autonomous Cars have Negative Impact on Auto Insurance Industry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utonomous_ca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2" y="2671486"/>
            <a:ext cx="6984918" cy="34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1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Tennessee: Microcosm </a:t>
            </a:r>
            <a:r>
              <a:rPr lang="en-US" sz="4000" dirty="0">
                <a:solidFill>
                  <a:srgbClr val="451F0C"/>
                </a:solidFill>
              </a:rPr>
              <a:t>of Nation's Coffee Patterns</a:t>
            </a:r>
            <a:endParaRPr lang="en-US" dirty="0">
              <a:solidFill>
                <a:srgbClr val="451F0C"/>
              </a:solidFill>
            </a:endParaRPr>
          </a:p>
        </p:txBody>
      </p:sp>
      <p:pic>
        <p:nvPicPr>
          <p:cNvPr id="6" name="Picture 5" descr="t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1" y="2408124"/>
            <a:ext cx="8806664" cy="264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0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Tennessee: Microcosm </a:t>
            </a:r>
            <a:r>
              <a:rPr lang="en-US" sz="4000" dirty="0">
                <a:solidFill>
                  <a:srgbClr val="451F0C"/>
                </a:solidFill>
              </a:rPr>
              <a:t>of Nation's Coffee Patterns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100667"/>
            <a:ext cx="6400800" cy="175260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 smtClean="0"/>
              <a:t>• </a:t>
            </a:r>
            <a:r>
              <a:rPr lang="en-US" dirty="0"/>
              <a:t>More educated </a:t>
            </a:r>
            <a:r>
              <a:rPr lang="en-US" dirty="0" smtClean="0"/>
              <a:t>areas drink Starbucks</a:t>
            </a:r>
            <a:endParaRPr lang="en-US" dirty="0"/>
          </a:p>
          <a:p>
            <a:pPr algn="l"/>
            <a:r>
              <a:rPr lang="en-US" dirty="0" smtClean="0"/>
              <a:t>• </a:t>
            </a:r>
            <a:r>
              <a:rPr lang="en-US" dirty="0"/>
              <a:t>Areas with more people (New Homes and Hotels</a:t>
            </a:r>
            <a:r>
              <a:rPr lang="en-US" dirty="0" smtClean="0"/>
              <a:t>) have more Starbucks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Education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edu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0" y="1865506"/>
            <a:ext cx="8607553" cy="40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5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More People (New Homes, Hotels)</a:t>
            </a:r>
            <a:r>
              <a:rPr lang="en-US" sz="4000" dirty="0" smtClean="0">
                <a:solidFill>
                  <a:srgbClr val="451F0C"/>
                </a:solidFill>
              </a:rPr>
              <a:t/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ot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7" y="1917825"/>
            <a:ext cx="8758096" cy="41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4-10 at 2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" y="1802312"/>
            <a:ext cx="5007415" cy="4167775"/>
          </a:xfrm>
          <a:prstGeom prst="rect">
            <a:avLst/>
          </a:prstGeom>
        </p:spPr>
      </p:pic>
      <p:pic>
        <p:nvPicPr>
          <p:cNvPr id="6" name="Picture 5" descr="Screen Shot 2017-04-10 at 6.19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63" y="1802312"/>
            <a:ext cx="3804777" cy="4184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2790" y="1271513"/>
            <a:ext cx="442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37604 – Johnson City: No Starbucks Presence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2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32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37072 – Goodlettsville: 1 Starbucks Location</a:t>
            </a:r>
            <a:endParaRPr lang="en-US" dirty="0"/>
          </a:p>
        </p:txBody>
      </p:sp>
      <p:pic>
        <p:nvPicPr>
          <p:cNvPr id="5" name="Picture 4" descr="Screen Shot 2017-04-10 at 2.2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6" y="1728358"/>
            <a:ext cx="4632597" cy="4315684"/>
          </a:xfrm>
          <a:prstGeom prst="rect">
            <a:avLst/>
          </a:prstGeom>
        </p:spPr>
      </p:pic>
      <p:pic>
        <p:nvPicPr>
          <p:cNvPr id="8" name="Picture 7" descr="Screen Shot 2017-04-10 at 6.33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49" y="1728358"/>
            <a:ext cx="4203886" cy="43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12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38401 – Columbia: No Starbucks Presence</a:t>
            </a:r>
            <a:endParaRPr lang="en-US" dirty="0"/>
          </a:p>
        </p:txBody>
      </p:sp>
      <p:pic>
        <p:nvPicPr>
          <p:cNvPr id="3" name="Picture 2" descr="Screen Shot 2017-04-10 at 2.24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2" y="1773692"/>
            <a:ext cx="4565552" cy="4339796"/>
          </a:xfrm>
          <a:prstGeom prst="rect">
            <a:avLst/>
          </a:prstGeom>
        </p:spPr>
      </p:pic>
      <p:pic>
        <p:nvPicPr>
          <p:cNvPr id="4" name="Picture 3" descr="Screen Shot 2017-04-10 at 6.37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10" y="1773692"/>
            <a:ext cx="4225626" cy="43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0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11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38002 – Arlington: No Starbucks Presence</a:t>
            </a:r>
            <a:endParaRPr lang="en-US" dirty="0"/>
          </a:p>
        </p:txBody>
      </p:sp>
      <p:pic>
        <p:nvPicPr>
          <p:cNvPr id="5" name="Picture 4" descr="Screen Shot 2017-04-10 at 2.2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" y="1773691"/>
            <a:ext cx="4914595" cy="3989437"/>
          </a:xfrm>
          <a:prstGeom prst="rect">
            <a:avLst/>
          </a:prstGeom>
        </p:spPr>
      </p:pic>
      <p:pic>
        <p:nvPicPr>
          <p:cNvPr id="6" name="Picture 5" descr="Screen Shot 2017-04-10 at 6.41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21" y="1778718"/>
            <a:ext cx="3831666" cy="39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5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37128 – Murfreesboro: No Starbucks Presence</a:t>
            </a:r>
            <a:endParaRPr lang="en-US" dirty="0"/>
          </a:p>
        </p:txBody>
      </p:sp>
      <p:pic>
        <p:nvPicPr>
          <p:cNvPr id="3" name="Picture 2" descr="Screen Shot 2017-04-10 at 2.2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740845"/>
            <a:ext cx="4887365" cy="3814258"/>
          </a:xfrm>
          <a:prstGeom prst="rect">
            <a:avLst/>
          </a:prstGeom>
        </p:spPr>
      </p:pic>
      <p:pic>
        <p:nvPicPr>
          <p:cNvPr id="4" name="Picture 3" descr="Screen Shot 2017-04-10 at 6.43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00" y="1740845"/>
            <a:ext cx="3817986" cy="38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7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Interesting Findings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454693"/>
            <a:ext cx="6400800" cy="1752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/>
              <a:t>• </a:t>
            </a:r>
            <a:r>
              <a:rPr lang="en-US" dirty="0" err="1" smtClean="0"/>
              <a:t>Quantile</a:t>
            </a:r>
            <a:r>
              <a:rPr lang="en-US" dirty="0" smtClean="0"/>
              <a:t> Regression produced same results as MLR with more precision as the </a:t>
            </a:r>
            <a:r>
              <a:rPr lang="en-US" dirty="0" err="1" smtClean="0"/>
              <a:t>quantile</a:t>
            </a:r>
            <a:r>
              <a:rPr lang="en-US" dirty="0" smtClean="0"/>
              <a:t> increased.</a:t>
            </a:r>
            <a:endParaRPr lang="en-US" dirty="0"/>
          </a:p>
          <a:p>
            <a:pPr algn="l"/>
            <a:r>
              <a:rPr lang="en-US" dirty="0" smtClean="0"/>
              <a:t>• For more robust results, use clustering algorithm (K-Means) before running regression.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84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51F0C"/>
                </a:solidFill>
              </a:rPr>
              <a:t>As Humans begin to take a backseat to driving, who's at fault?</a:t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i-graphicsautonomous-ca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75" y="2098086"/>
            <a:ext cx="6754682" cy="43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1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Limiting Conditions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1874008"/>
            <a:ext cx="6400800" cy="1752600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 smtClean="0"/>
              <a:t>• Every variable contained non-constant variance (and a lot of it).</a:t>
            </a:r>
            <a:endParaRPr lang="en-US" dirty="0"/>
          </a:p>
          <a:p>
            <a:pPr algn="l"/>
            <a:r>
              <a:rPr lang="en-US" dirty="0" smtClean="0"/>
              <a:t>• A </a:t>
            </a:r>
            <a:r>
              <a:rPr lang="en-US" dirty="0"/>
              <a:t>state-by-state</a:t>
            </a:r>
            <a:r>
              <a:rPr lang="en-US" dirty="0" smtClean="0"/>
              <a:t> (paired with K-Means) analysis may produce better results.</a:t>
            </a:r>
          </a:p>
          <a:p>
            <a:pPr algn="l"/>
            <a:r>
              <a:rPr lang="en-US" dirty="0" smtClean="0"/>
              <a:t>• A state-by-state analysis because it’s hard to compare Montana and New York.</a:t>
            </a:r>
          </a:p>
          <a:p>
            <a:pPr algn="l"/>
            <a:r>
              <a:rPr lang="en-US" dirty="0" smtClean="0"/>
              <a:t>• Use K-Means because it’s hard to compare 37219 to 37215</a:t>
            </a:r>
          </a:p>
        </p:txBody>
      </p:sp>
      <p:pic>
        <p:nvPicPr>
          <p:cNvPr id="3" name="Picture 2" descr="Screen Shot 2017-04-10 at 8.4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3" y="3821695"/>
            <a:ext cx="2788872" cy="2807301"/>
          </a:xfrm>
          <a:prstGeom prst="rect">
            <a:avLst/>
          </a:prstGeom>
        </p:spPr>
      </p:pic>
      <p:pic>
        <p:nvPicPr>
          <p:cNvPr id="4" name="Picture 3" descr="Screen Shot 2017-04-10 at 8.42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29" y="3821695"/>
            <a:ext cx="2890171" cy="28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7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Appendix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016743"/>
            <a:ext cx="6400800" cy="2975869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dirty="0" smtClean="0"/>
              <a:t>• Data preparation and clean up done with SQL, </a:t>
            </a:r>
            <a:r>
              <a:rPr lang="en-US" dirty="0" err="1" smtClean="0"/>
              <a:t>PostGIS</a:t>
            </a:r>
            <a:r>
              <a:rPr lang="en-US" dirty="0" smtClean="0"/>
              <a:t>, and Python</a:t>
            </a:r>
          </a:p>
          <a:p>
            <a:pPr algn="l"/>
            <a:r>
              <a:rPr lang="en-US" dirty="0" smtClean="0"/>
              <a:t>• Additional data used: 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° Census’ County </a:t>
            </a:r>
            <a:r>
              <a:rPr lang="en-US" dirty="0"/>
              <a:t>Business Patterns: </a:t>
            </a:r>
            <a:r>
              <a:rPr lang="en-US" dirty="0" smtClean="0"/>
              <a:t>	</a:t>
            </a:r>
          </a:p>
          <a:p>
            <a:pPr algn="l"/>
            <a:r>
              <a:rPr lang="en-US" dirty="0">
                <a:hlinkClick r:id="rId2"/>
              </a:rPr>
              <a:t>	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://www.census.gov/programs-surveys/</a:t>
            </a:r>
            <a:r>
              <a:rPr lang="en-US" dirty="0" smtClean="0">
                <a:hlinkClick r:id="rId2"/>
              </a:rPr>
              <a:t>cbp.html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° FIPS to Zip </a:t>
            </a:r>
            <a:r>
              <a:rPr lang="en-US" dirty="0"/>
              <a:t>Code </a:t>
            </a:r>
            <a:r>
              <a:rPr lang="en-US" dirty="0" smtClean="0"/>
              <a:t>crosswalk:</a:t>
            </a:r>
          </a:p>
          <a:p>
            <a:pPr algn="l"/>
            <a:r>
              <a:rPr lang="en-US" dirty="0">
                <a:hlinkClick r:id="rId3"/>
              </a:rPr>
              <a:t>	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://data.world/nrippner/fips-to-zip-code-</a:t>
            </a:r>
            <a:r>
              <a:rPr lang="en-US" dirty="0" smtClean="0">
                <a:hlinkClick r:id="rId3"/>
              </a:rPr>
              <a:t>crosswalk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° Census’ Zip </a:t>
            </a:r>
            <a:r>
              <a:rPr lang="en-US" dirty="0"/>
              <a:t>C</a:t>
            </a:r>
            <a:r>
              <a:rPr lang="en-US" dirty="0" smtClean="0"/>
              <a:t>ode Tabulation Areas (</a:t>
            </a:r>
            <a:r>
              <a:rPr lang="en-US" dirty="0" err="1" smtClean="0"/>
              <a:t>shapefiles</a:t>
            </a:r>
            <a:r>
              <a:rPr lang="en-US" dirty="0" smtClean="0"/>
              <a:t>): </a:t>
            </a:r>
          </a:p>
          <a:p>
            <a:pPr algn="l"/>
            <a:r>
              <a:rPr lang="en-US" dirty="0">
                <a:hlinkClick r:id="rId4"/>
              </a:rPr>
              <a:t>	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://www.census.gov/geo/maps-data/data/cbf/</a:t>
            </a:r>
            <a:r>
              <a:rPr lang="en-US" dirty="0" smtClean="0">
                <a:hlinkClick r:id="rId4"/>
              </a:rPr>
              <a:t>cbf_zcta.html</a:t>
            </a:r>
            <a:endParaRPr lang="en-US" dirty="0" smtClean="0"/>
          </a:p>
          <a:p>
            <a:pPr algn="l"/>
            <a:r>
              <a:rPr lang="en-US" dirty="0" smtClean="0"/>
              <a:t>• Statistical Models were built </a:t>
            </a:r>
            <a:r>
              <a:rPr lang="en-US" dirty="0" smtClean="0"/>
              <a:t>with Python</a:t>
            </a:r>
          </a:p>
          <a:p>
            <a:pPr algn="l"/>
            <a:r>
              <a:rPr lang="en-US" dirty="0" smtClean="0"/>
              <a:t>• Graphs were built with </a:t>
            </a:r>
            <a:r>
              <a:rPr lang="en-US" dirty="0" err="1" smtClean="0"/>
              <a:t>Javascript</a:t>
            </a:r>
            <a:r>
              <a:rPr lang="en-US" dirty="0"/>
              <a:t> </a:t>
            </a:r>
            <a:r>
              <a:rPr lang="en-US" dirty="0" smtClean="0"/>
              <a:t>libraries: D3.js &amp; </a:t>
            </a:r>
            <a:r>
              <a:rPr lang="en-US" dirty="0" err="1" smtClean="0"/>
              <a:t>Leaflet.js</a:t>
            </a:r>
            <a:r>
              <a:rPr lang="en-US" dirty="0" smtClean="0"/>
              <a:t>,</a:t>
            </a:r>
            <a:r>
              <a:rPr lang="en-US" dirty="0" smtClean="0"/>
              <a:t> and are </a:t>
            </a:r>
            <a:r>
              <a:rPr lang="en-US" dirty="0"/>
              <a:t>available interactively: </a:t>
            </a:r>
            <a:r>
              <a:rPr lang="en-US" dirty="0">
                <a:hlinkClick r:id="rId5"/>
              </a:rPr>
              <a:t>https://s3.amazonaws.com/general-coffee/the_general/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pPr algn="l"/>
            <a:r>
              <a:rPr lang="en-US" dirty="0" smtClean="0"/>
              <a:t>• All </a:t>
            </a:r>
            <a:r>
              <a:rPr lang="en-US" dirty="0"/>
              <a:t>code available here: </a:t>
            </a:r>
            <a:r>
              <a:rPr lang="en-US" dirty="0">
                <a:hlinkClick r:id="rId6"/>
              </a:rPr>
              <a:t>https://github.com/tmthyjames/</a:t>
            </a:r>
            <a:r>
              <a:rPr lang="en-US" dirty="0" smtClean="0">
                <a:hlinkClick r:id="rId6"/>
              </a:rPr>
              <a:t>general_prez</a:t>
            </a:r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8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Bibliography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016744"/>
            <a:ext cx="6400800" cy="928460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dirty="0" smtClean="0"/>
              <a:t>	</a:t>
            </a:r>
            <a:r>
              <a:rPr lang="en-US" dirty="0" err="1" smtClean="0"/>
              <a:t>Muoio</a:t>
            </a:r>
            <a:r>
              <a:rPr lang="en-US" dirty="0"/>
              <a:t>, Danielle. “Tesla is already showing how the insurance industry will be disrupted by self-driving cars”. </a:t>
            </a:r>
            <a:r>
              <a:rPr lang="en-US" i="1" dirty="0"/>
              <a:t>Business Insider. </a:t>
            </a:r>
            <a:r>
              <a:rPr lang="en-US" dirty="0"/>
              <a:t>Feb. 26, 2017. </a:t>
            </a:r>
            <a:r>
              <a:rPr lang="en-US" dirty="0">
                <a:hlinkClick r:id="rId2"/>
              </a:rPr>
              <a:t>https://www.easybib.com/guides/citation-guides/mla-format/how-to-cite-a-website-mla/</a:t>
            </a:r>
            <a:r>
              <a:rPr lang="en-US" dirty="0"/>
              <a:t>. Ap. 10, 2017.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0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Human error is playing a smaller role</a:t>
            </a:r>
            <a:r>
              <a:rPr lang="en-US" dirty="0" smtClean="0">
                <a:solidFill>
                  <a:srgbClr val="451F0C"/>
                </a:solidFill>
              </a:rPr>
              <a:t/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human_err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38" y="1672434"/>
            <a:ext cx="6754682" cy="4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3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Is Coffee the Answer?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intel_coffee_lake_figurative_image-100708700-ori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732788"/>
            <a:ext cx="6467856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It Turns out, There's Plenty of Low-Hanging Fruit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b_low_fr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5053"/>
            <a:ext cx="7831860" cy="38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How do we Compete Against Starbucks?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• Which zip codes are great for coffee shops?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• Which zip codes are saturated by Starbucks stores? 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• Which zip codes have room for competition?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6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Which Zip Codes are Great for Coffee Shops?</a:t>
            </a:r>
            <a:endParaRPr lang="en-US" dirty="0">
              <a:solidFill>
                <a:srgbClr val="451F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Which Zip Codes are Great for Coffee Shops?</a:t>
            </a:r>
            <a:endParaRPr lang="en-US" dirty="0">
              <a:solidFill>
                <a:srgbClr val="451F0C"/>
              </a:solidFill>
            </a:endParaRPr>
          </a:p>
        </p:txBody>
      </p:sp>
      <p:pic>
        <p:nvPicPr>
          <p:cNvPr id="4" name="Picture 3" descr="corr_matri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85" y="1947195"/>
            <a:ext cx="5309125" cy="45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1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453</Words>
  <Application>Microsoft Macintosh PowerPoint</Application>
  <PresentationFormat>On-screen Show (4:3)</PresentationFormat>
  <Paragraphs>91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Room For One More? </vt:lpstr>
      <vt:lpstr>The Problem: Autonomous Cars have Negative Impact on Auto Insurance Industry</vt:lpstr>
      <vt:lpstr>As Humans begin to take a backseat to driving, who's at fault? </vt:lpstr>
      <vt:lpstr>Human error is playing a smaller role </vt:lpstr>
      <vt:lpstr>Is Coffee the Answer? </vt:lpstr>
      <vt:lpstr>It Turns out, There's Plenty of Low-Hanging Fruit </vt:lpstr>
      <vt:lpstr>How do we Compete Against Starbucks? </vt:lpstr>
      <vt:lpstr>Which Zip Codes are Great for Coffee Shops?</vt:lpstr>
      <vt:lpstr>Which Zip Codes are Great for Coffee Shops?</vt:lpstr>
      <vt:lpstr>Variables of Interest</vt:lpstr>
      <vt:lpstr>High School Diploma </vt:lpstr>
      <vt:lpstr>College Degree </vt:lpstr>
      <vt:lpstr>Number of New Homes </vt:lpstr>
      <vt:lpstr>Number of Hotels </vt:lpstr>
      <vt:lpstr>Regressions to Determine Which Zip Codes are Best </vt:lpstr>
      <vt:lpstr>Multiple Linear Regression, to Determine What is Significant</vt:lpstr>
      <vt:lpstr>Logistic Regression </vt:lpstr>
      <vt:lpstr>Logistic Regression </vt:lpstr>
      <vt:lpstr>Logistic Regression as Store Location Strategy </vt:lpstr>
      <vt:lpstr>Tennessee: Microcosm of Nation's Coffee Patterns</vt:lpstr>
      <vt:lpstr>Tennessee: Microcosm of Nation's Coffee Patterns</vt:lpstr>
      <vt:lpstr>Education </vt:lpstr>
      <vt:lpstr>More People (New Homes, Hotels) </vt:lpstr>
      <vt:lpstr>Top 5 Opportunities</vt:lpstr>
      <vt:lpstr>Top 5 Opportunities</vt:lpstr>
      <vt:lpstr>Top 5 Opportunities</vt:lpstr>
      <vt:lpstr>Top 5 Opportunities</vt:lpstr>
      <vt:lpstr>Top 5 Opportunities</vt:lpstr>
      <vt:lpstr>Interesting Findings</vt:lpstr>
      <vt:lpstr>Limiting Conditions</vt:lpstr>
      <vt:lpstr>Appendix</vt:lpstr>
      <vt:lpstr>Bibliography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For One More?</dc:title>
  <dc:creator>Mac User</dc:creator>
  <cp:lastModifiedBy>Mac User</cp:lastModifiedBy>
  <cp:revision>55</cp:revision>
  <dcterms:created xsi:type="dcterms:W3CDTF">2017-04-10T20:23:52Z</dcterms:created>
  <dcterms:modified xsi:type="dcterms:W3CDTF">2017-04-11T01:48:39Z</dcterms:modified>
</cp:coreProperties>
</file>